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761" r:id="rId3"/>
  </p:sldMasterIdLst>
  <p:notesMasterIdLst>
    <p:notesMasterId r:id="rId20"/>
  </p:notesMasterIdLst>
  <p:handoutMasterIdLst>
    <p:handoutMasterId r:id="rId21"/>
  </p:handoutMasterIdLst>
  <p:sldIdLst>
    <p:sldId id="381" r:id="rId4"/>
    <p:sldId id="354" r:id="rId5"/>
    <p:sldId id="272" r:id="rId6"/>
    <p:sldId id="368" r:id="rId7"/>
    <p:sldId id="370" r:id="rId8"/>
    <p:sldId id="369" r:id="rId9"/>
    <p:sldId id="371" r:id="rId10"/>
    <p:sldId id="372" r:id="rId11"/>
    <p:sldId id="356" r:id="rId12"/>
    <p:sldId id="373" r:id="rId13"/>
    <p:sldId id="376" r:id="rId14"/>
    <p:sldId id="378" r:id="rId15"/>
    <p:sldId id="377" r:id="rId16"/>
    <p:sldId id="388" r:id="rId17"/>
    <p:sldId id="392" r:id="rId18"/>
    <p:sldId id="391" r:id="rId19"/>
  </p:sldIdLst>
  <p:sldSz cx="10080625" cy="7559675"/>
  <p:notesSz cx="6797675" cy="9928225"/>
  <p:custDataLst>
    <p:tags r:id="rId22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658">
          <p15:clr>
            <a:srgbClr val="A4A3A4"/>
          </p15:clr>
        </p15:guide>
        <p15:guide id="2" pos="19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69557" autoAdjust="0"/>
  </p:normalViewPr>
  <p:slideViewPr>
    <p:cSldViewPr>
      <p:cViewPr>
        <p:scale>
          <a:sx n="70" d="100"/>
          <a:sy n="70" d="100"/>
        </p:scale>
        <p:origin x="-1152" y="86"/>
      </p:cViewPr>
      <p:guideLst>
        <p:guide orient="horz" pos="158"/>
        <p:guide pos="290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3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6" cy="496780"/>
          </a:xfrm>
          <a:prstGeom prst="rect">
            <a:avLst/>
          </a:prstGeom>
        </p:spPr>
        <p:txBody>
          <a:bodyPr vert="horz" lIns="83791" tIns="41895" rIns="83791" bIns="41895" rtlCol="0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23" y="1"/>
            <a:ext cx="2946326" cy="496780"/>
          </a:xfrm>
          <a:prstGeom prst="rect">
            <a:avLst/>
          </a:prstGeom>
        </p:spPr>
        <p:txBody>
          <a:bodyPr vert="horz" lIns="83791" tIns="41895" rIns="83791" bIns="41895" rtlCol="0"/>
          <a:lstStyle>
            <a:lvl1pPr algn="r">
              <a:defRPr sz="1100"/>
            </a:lvl1pPr>
          </a:lstStyle>
          <a:p>
            <a:fld id="{2DA4BEC2-C2F9-45D8-AF2D-FFF149E78141}" type="datetimeFigureOut">
              <a:rPr lang="fr-FR" smtClean="0"/>
              <a:t>28/05/2015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971"/>
            <a:ext cx="2946326" cy="496779"/>
          </a:xfrm>
          <a:prstGeom prst="rect">
            <a:avLst/>
          </a:prstGeom>
        </p:spPr>
        <p:txBody>
          <a:bodyPr vert="horz" lIns="83791" tIns="41895" rIns="83791" bIns="41895" rtlCol="0" anchor="b"/>
          <a:lstStyle>
            <a:lvl1pPr algn="l">
              <a:defRPr sz="11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23" y="9429971"/>
            <a:ext cx="2946326" cy="496779"/>
          </a:xfrm>
          <a:prstGeom prst="rect">
            <a:avLst/>
          </a:prstGeom>
        </p:spPr>
        <p:txBody>
          <a:bodyPr vert="horz" lIns="83791" tIns="41895" rIns="83791" bIns="41895" rtlCol="0" anchor="b"/>
          <a:lstStyle>
            <a:lvl1pPr algn="r">
              <a:defRPr sz="1100"/>
            </a:lvl1pPr>
          </a:lstStyle>
          <a:p>
            <a:fld id="{C7BC8582-8F48-4337-9D71-5E58B702FCB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8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5650"/>
            <a:ext cx="495935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1" y="4715723"/>
            <a:ext cx="5437284" cy="44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49181" cy="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63346" algn="l"/>
                <a:tab pos="1326692" algn="l"/>
                <a:tab pos="1990039" algn="l"/>
                <a:tab pos="26533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1"/>
            <a:ext cx="2949181" cy="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63346" algn="l"/>
                <a:tab pos="1326692" algn="l"/>
                <a:tab pos="1990039" algn="l"/>
                <a:tab pos="26533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431446"/>
            <a:ext cx="2949181" cy="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63346" algn="l"/>
                <a:tab pos="1326692" algn="l"/>
                <a:tab pos="1990039" algn="l"/>
                <a:tab pos="26533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6"/>
            <a:ext cx="2949181" cy="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63346" algn="l"/>
                <a:tab pos="1326692" algn="l"/>
                <a:tab pos="1990039" algn="l"/>
                <a:tab pos="265338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A49B7D2C-204B-4131-BB36-799D6C027A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935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04255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723211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142166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561122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0CE1EB6-DECD-4619-BE0C-477A023185E4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49B7D2C-204B-4131-BB36-799D6C027A9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81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04255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723211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142166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561122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0CE1EB6-DECD-4619-BE0C-477A023185E4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3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Idea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3 </a:t>
            </a:r>
            <a:r>
              <a:rPr lang="de-DE" baseline="0" dirty="0" err="1" smtClean="0"/>
              <a:t>types</a:t>
            </a:r>
            <a:endParaRPr lang="de-DE" baseline="0" dirty="0" smtClean="0"/>
          </a:p>
          <a:p>
            <a:pPr marL="228600" indent="-228600">
              <a:buAutoNum type="alphaLcParenR"/>
            </a:pPr>
            <a:r>
              <a:rPr lang="de-DE" baseline="0" dirty="0" smtClean="0"/>
              <a:t>FAS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necessary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advisory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enough</a:t>
            </a:r>
            <a:endParaRPr lang="de-DE" baseline="0" dirty="0" smtClean="0"/>
          </a:p>
          <a:p>
            <a:pPr marL="228600" indent="-228600">
              <a:buAutoNum type="alphaLcParenR"/>
            </a:pPr>
            <a:r>
              <a:rPr lang="de-DE" baseline="0" dirty="0" smtClean="0"/>
              <a:t>FAS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effective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</a:t>
            </a:r>
            <a:r>
              <a:rPr lang="de-DE" baseline="0" dirty="0" smtClean="0"/>
              <a:t> expensive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endParaRPr lang="de-DE" baseline="0" dirty="0" smtClean="0"/>
          </a:p>
          <a:p>
            <a:pPr marL="228600" indent="-228600">
              <a:buAutoNum type="alphaLcParenR"/>
            </a:pPr>
            <a:r>
              <a:rPr lang="de-DE" baseline="0" dirty="0" smtClean="0"/>
              <a:t>FAS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bad</a:t>
            </a:r>
            <a:r>
              <a:rPr lang="de-DE" baseline="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49B7D2C-204B-4131-BB36-799D6C027A9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08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04255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723211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142166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561122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0CE1EB6-DECD-4619-BE0C-477A023185E4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10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eaLnBrk="0"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304255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723211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142166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561122" indent="-209477" defTabSz="411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46" algn="l"/>
                <a:tab pos="1326692" algn="l"/>
                <a:tab pos="1990039" algn="l"/>
                <a:tab pos="2653385" algn="l"/>
              </a:tabLs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0CE1EB6-DECD-4619-BE0C-477A023185E4}" type="slidenum">
              <a:rPr lang="de-DE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12</a:t>
            </a:fld>
            <a:endParaRPr lang="de-DE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3" y="4715723"/>
            <a:ext cx="5438711" cy="446806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Brief project presentation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4C52-33C5-4621-859D-17875C22612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2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24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85075" y="301625"/>
            <a:ext cx="1987550" cy="59959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50" y="301625"/>
            <a:ext cx="5813425" cy="59959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88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1255713"/>
            <a:ext cx="7629525" cy="12620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761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95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96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619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3111500"/>
            <a:ext cx="3738563" cy="210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99138" y="3111500"/>
            <a:ext cx="3738562" cy="210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106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8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785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9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Brief project presentation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EC34-8FDD-4A76-AC14-8B05E4BB28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25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799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5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77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31113" y="1255713"/>
            <a:ext cx="1906587" cy="3963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1255713"/>
            <a:ext cx="5570538" cy="3963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985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1255713"/>
            <a:ext cx="7629525" cy="12620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53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4C52-33C5-4621-859D-17875C22612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4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5936" y="179437"/>
            <a:ext cx="7953375" cy="1260475"/>
          </a:xfrm>
          <a:ln>
            <a:noFill/>
          </a:ln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4pPr marL="1714500" indent="-342900">
              <a:buClr>
                <a:schemeClr val="bg2">
                  <a:lumMod val="75000"/>
                </a:schemeClr>
              </a:buClr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583928" y="6658768"/>
            <a:ext cx="31908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366102" y="6792067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4C52-33C5-4621-859D-17875C22612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77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6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0" y="1768475"/>
            <a:ext cx="3900488" cy="4529138"/>
          </a:xfr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 sz="2400"/>
            </a:lvl2pPr>
            <a:lvl3pPr marL="1255712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72138" y="1768475"/>
            <a:ext cx="390048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9028-8D90-41E4-822E-F1514162EED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39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BE98-B825-444C-AFB1-EFFC8BCA84C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Brief project presentation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680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1414-2256-439B-B484-1FD531C3B9C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51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083E-9993-47FD-9494-463C4204603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04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24713" y="6732165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54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24713" y="6659563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6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72560" y="6804173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32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585075" y="301625"/>
            <a:ext cx="1987550" cy="59959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50" y="301625"/>
            <a:ext cx="5813425" cy="59959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72560" y="6834584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00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1255713"/>
            <a:ext cx="7629525" cy="12620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224713" y="6659563"/>
            <a:ext cx="235267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6DF0-E5E4-43DC-A1B6-28A024FB6BE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8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19250" y="1768475"/>
            <a:ext cx="3900488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72138" y="1768475"/>
            <a:ext cx="390048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Brief project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9028-8D90-41E4-822E-F1514162EE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Brief project presentation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BE98-B825-444C-AFB1-EFFC8BCA84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1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Brief project presentation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1414-2256-439B-B484-1FD531C3B9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Brief project presentation</a:t>
            </a:r>
            <a:endParaRPr lang="de-DE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083E-9993-47FD-9494-463C420460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84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626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337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301625"/>
            <a:ext cx="79533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768475"/>
            <a:ext cx="7953375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GabGood"/>
          <p:cNvSpPr>
            <a:spLocks noChangeArrowheads="1"/>
          </p:cNvSpPr>
          <p:nvPr userDrawn="1"/>
        </p:nvSpPr>
        <p:spPr bwMode="auto">
          <a:xfrm>
            <a:off x="-10080625" y="503238"/>
            <a:ext cx="1008062" cy="504825"/>
          </a:xfrm>
          <a:prstGeom prst="cube">
            <a:avLst>
              <a:gd name="adj" fmla="val 25000"/>
            </a:avLst>
          </a:prstGeom>
          <a:solidFill>
            <a:srgbClr val="00E8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GabBad"/>
          <p:cNvSpPr>
            <a:spLocks noChangeArrowheads="1"/>
          </p:cNvSpPr>
          <p:nvPr userDrawn="1"/>
        </p:nvSpPr>
        <p:spPr bwMode="auto">
          <a:xfrm>
            <a:off x="-10080625" y="1512888"/>
            <a:ext cx="1008062" cy="503237"/>
          </a:xfrm>
          <a:prstGeom prst="cube">
            <a:avLst>
              <a:gd name="adj" fmla="val 25000"/>
            </a:avLst>
          </a:prstGeom>
          <a:solidFill>
            <a:srgbClr val="135E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0" name="GabNul"/>
          <p:cNvSpPr>
            <a:spLocks noChangeArrowheads="1"/>
          </p:cNvSpPr>
          <p:nvPr userDrawn="1"/>
        </p:nvSpPr>
        <p:spPr bwMode="auto">
          <a:xfrm>
            <a:off x="-10080625" y="2519363"/>
            <a:ext cx="1008062" cy="504825"/>
          </a:xfrm>
          <a:prstGeom prst="cube">
            <a:avLst>
              <a:gd name="adj" fmla="val 25000"/>
            </a:avLst>
          </a:prstGeom>
          <a:solidFill>
            <a:srgbClr val="FF8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4325" y="6659563"/>
            <a:ext cx="31908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r>
              <a:rPr lang="de-DE"/>
              <a:t>Brief project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24713" y="6659563"/>
            <a:ext cx="23526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F2679C99-634C-4D5C-8370-6DB42DA53F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57" r:id="rId8"/>
    <p:sldLayoutId id="2147483758" r:id="rId9"/>
    <p:sldLayoutId id="2147483759" r:id="rId10"/>
    <p:sldLayoutId id="2147483760" r:id="rId11"/>
    <p:sldLayoutId id="214748377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30188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255713"/>
            <a:ext cx="76295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3111500"/>
            <a:ext cx="76295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1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480175"/>
            <a:ext cx="13493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480175"/>
            <a:ext cx="117633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914900" y="6951663"/>
            <a:ext cx="22875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indent="-230188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de-DE" sz="1100" dirty="0" err="1" smtClean="0">
                <a:latin typeface="Tahoma" pitchFamily="32" charset="0"/>
                <a:cs typeface="Tahoma" pitchFamily="32" charset="0"/>
              </a:rPr>
              <a:t>Funded</a:t>
            </a:r>
            <a:r>
              <a:rPr lang="de-DE" sz="1100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de-DE" sz="1100" dirty="0" err="1" smtClean="0">
                <a:latin typeface="Tahoma" pitchFamily="32" charset="0"/>
                <a:cs typeface="Tahoma" pitchFamily="32" charset="0"/>
              </a:rPr>
              <a:t>by</a:t>
            </a:r>
            <a:r>
              <a:rPr lang="de-DE" sz="1100" dirty="0" smtClean="0">
                <a:latin typeface="Tahoma" pitchFamily="32" charset="0"/>
                <a:cs typeface="Tahoma" pitchFamily="32" charset="0"/>
              </a:rPr>
              <a:t> European </a:t>
            </a:r>
            <a:r>
              <a:rPr lang="de-DE" sz="1100" dirty="0" err="1" smtClean="0">
                <a:latin typeface="Tahoma" pitchFamily="32" charset="0"/>
                <a:cs typeface="Tahoma" pitchFamily="32" charset="0"/>
              </a:rPr>
              <a:t>Commission</a:t>
            </a:r>
            <a:r>
              <a:rPr lang="de-DE" sz="1100" dirty="0" smtClean="0">
                <a:latin typeface="Tahoma" pitchFamily="32" charset="0"/>
                <a:cs typeface="Tahoma" pitchFamily="32" charset="0"/>
              </a:rPr>
              <a:t> </a:t>
            </a:r>
          </a:p>
          <a:p>
            <a:pPr algn="r"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de-DE" sz="1100" dirty="0" smtClean="0">
                <a:latin typeface="Tahoma" pitchFamily="32" charset="0"/>
                <a:cs typeface="Tahoma" pitchFamily="32" charset="0"/>
              </a:rPr>
              <a:t>GA 311994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30188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55936" y="125412"/>
            <a:ext cx="79533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768475"/>
            <a:ext cx="7953375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GabGood"/>
          <p:cNvSpPr>
            <a:spLocks noChangeArrowheads="1"/>
          </p:cNvSpPr>
          <p:nvPr userDrawn="1"/>
        </p:nvSpPr>
        <p:spPr bwMode="auto">
          <a:xfrm>
            <a:off x="-10080625" y="503238"/>
            <a:ext cx="1008062" cy="504825"/>
          </a:xfrm>
          <a:prstGeom prst="cube">
            <a:avLst>
              <a:gd name="adj" fmla="val 25000"/>
            </a:avLst>
          </a:prstGeom>
          <a:solidFill>
            <a:srgbClr val="00E8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29" name="GabBad"/>
          <p:cNvSpPr>
            <a:spLocks noChangeArrowheads="1"/>
          </p:cNvSpPr>
          <p:nvPr userDrawn="1"/>
        </p:nvSpPr>
        <p:spPr bwMode="auto">
          <a:xfrm>
            <a:off x="-10080625" y="1512888"/>
            <a:ext cx="1008062" cy="503237"/>
          </a:xfrm>
          <a:prstGeom prst="cube">
            <a:avLst>
              <a:gd name="adj" fmla="val 25000"/>
            </a:avLst>
          </a:prstGeom>
          <a:solidFill>
            <a:srgbClr val="135E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30" name="GabNul"/>
          <p:cNvSpPr>
            <a:spLocks noChangeArrowheads="1"/>
          </p:cNvSpPr>
          <p:nvPr userDrawn="1"/>
        </p:nvSpPr>
        <p:spPr bwMode="auto">
          <a:xfrm>
            <a:off x="-10080625" y="2519363"/>
            <a:ext cx="1008062" cy="504825"/>
          </a:xfrm>
          <a:prstGeom prst="cube">
            <a:avLst>
              <a:gd name="adj" fmla="val 25000"/>
            </a:avLst>
          </a:prstGeom>
          <a:solidFill>
            <a:srgbClr val="FF8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83928" y="6792067"/>
            <a:ext cx="31908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66102" y="6792067"/>
            <a:ext cx="23526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pitchFamily="16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fld id="{F2679C99-634C-4D5C-8370-6DB42DA53F1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72" descr="UNIHOHENHEIM_LOGO_ohne Schrift_für PPT_blau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0" y="6792067"/>
            <a:ext cx="4318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 userDrawn="1"/>
        </p:nvCxnSpPr>
        <p:spPr bwMode="auto">
          <a:xfrm>
            <a:off x="0" y="1259557"/>
            <a:ext cx="100806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568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6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Tahoma" pitchFamily="32" charset="0"/>
          <a:ea typeface="SimSun" charset="-122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ahoma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138"/>
        </a:spcAft>
        <a:buClr>
          <a:schemeClr val="bg2">
            <a:lumMod val="75000"/>
          </a:schemeClr>
        </a:buClr>
        <a:buSzPct val="100000"/>
        <a:buFont typeface="Wingdings" panose="05000000000000000000" pitchFamily="2" charset="2"/>
        <a:buChar char="v"/>
        <a:defRPr sz="2400">
          <a:solidFill>
            <a:srgbClr val="000000"/>
          </a:solidFill>
          <a:latin typeface="+mn-lt"/>
          <a:ea typeface="+mn-ea"/>
        </a:defRPr>
      </a:lvl2pPr>
      <a:lvl3pPr marL="1255712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850"/>
        </a:spcAft>
        <a:buClr>
          <a:schemeClr val="bg2">
            <a:lumMod val="75000"/>
          </a:schemeClr>
        </a:buClr>
        <a:buSzPct val="100000"/>
        <a:buFont typeface="Wingdings" panose="05000000000000000000" pitchFamily="2" charset="2"/>
        <a:buChar char="§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1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28" y="4377851"/>
            <a:ext cx="2477856" cy="18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35856" y="455319"/>
            <a:ext cx="8424688" cy="1176428"/>
          </a:xfrm>
          <a:ln>
            <a:noFill/>
          </a:ln>
        </p:spPr>
        <p:txBody>
          <a:bodyPr/>
          <a:lstStyle/>
          <a:p>
            <a:pPr marL="0" indent="0" eaLnBrk="1">
              <a:lnSpc>
                <a:spcPct val="15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</a:t>
            </a:r>
          </a:p>
          <a:p>
            <a:pPr marL="0" indent="0" eaLnBrk="1">
              <a:lnSpc>
                <a:spcPct val="15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b="1" dirty="0" err="1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b="1" dirty="0" err="1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AKIS  </a:t>
            </a:r>
          </a:p>
          <a:p>
            <a:pPr marL="0" indent="0" eaLnBrk="1">
              <a:lnSpc>
                <a:spcPct val="15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lang="de-DE" sz="3600" b="1" dirty="0" err="1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conference</a:t>
            </a:r>
            <a:endParaRPr lang="de-DE" sz="3600" b="1" dirty="0" smtClean="0">
              <a:solidFill>
                <a:srgbClr val="66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>
              <a:lnSpc>
                <a:spcPct val="15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3600" b="1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de-DE" sz="1600" dirty="0" smtClean="0">
                <a:solidFill>
                  <a:srgbClr val="66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4000" dirty="0" smtClean="0">
              <a:solidFill>
                <a:srgbClr val="66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3934537"/>
            <a:ext cx="3041409" cy="22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88" y="107429"/>
            <a:ext cx="40276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2" descr="UNIHOHENHEIM_LOGO_ohne Schrift_für PPT_bla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40" y="6727799"/>
            <a:ext cx="43180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13405" y="3029641"/>
            <a:ext cx="5005118" cy="180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Foundation</a:t>
            </a: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Brussels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May 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20, </a:t>
            </a: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774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4145218"/>
            <a:ext cx="2477856" cy="18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872" y="2123653"/>
            <a:ext cx="8424688" cy="1176428"/>
          </a:xfrm>
          <a:ln>
            <a:noFill/>
          </a:ln>
        </p:spPr>
        <p:txBody>
          <a:bodyPr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b="1" dirty="0" smtClean="0">
                <a:solidFill>
                  <a:srgbClr val="669900"/>
                </a:solidFill>
              </a:rPr>
              <a:t>Outcomes of PRO AKIS – challenges for the </a:t>
            </a:r>
            <a:br>
              <a:rPr lang="en-GB" b="1" dirty="0" smtClean="0">
                <a:solidFill>
                  <a:srgbClr val="669900"/>
                </a:solidFill>
              </a:rPr>
            </a:br>
            <a:r>
              <a:rPr lang="en-GB" b="1" dirty="0" smtClean="0">
                <a:solidFill>
                  <a:srgbClr val="669900"/>
                </a:solidFill>
              </a:rPr>
              <a:t>European advisory services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1600" dirty="0" smtClean="0">
              <a:solidFill>
                <a:srgbClr val="669900"/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20, 2015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 in the 2nd session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4000" dirty="0" smtClean="0">
              <a:solidFill>
                <a:srgbClr val="6699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3934537"/>
            <a:ext cx="3041409" cy="22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88" y="107429"/>
            <a:ext cx="40276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704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Shortcomings and gaps in the AKIS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Generally: Weak AKISs lack coordinating structures and / or integrative policies.</a:t>
            </a:r>
          </a:p>
          <a:p>
            <a:r>
              <a:rPr lang="en-GB" dirty="0" smtClean="0"/>
              <a:t>New and/or marginal group users in the AKIS (e.g. New</a:t>
            </a:r>
            <a:r>
              <a:rPr lang="en-GB" dirty="0" smtClean="0"/>
              <a:t>-</a:t>
            </a:r>
            <a:r>
              <a:rPr lang="en-GB" dirty="0" smtClean="0"/>
              <a:t>entrants, young farmers, small-scale farmers) risk being </a:t>
            </a:r>
            <a:r>
              <a:rPr lang="en-GB" dirty="0" smtClean="0"/>
              <a:t>i</a:t>
            </a:r>
            <a:r>
              <a:rPr lang="en-GB" dirty="0" smtClean="0"/>
              <a:t>nappropriately addressed, disadvantaged or excluded. </a:t>
            </a:r>
          </a:p>
          <a:p>
            <a:r>
              <a:rPr lang="en-GB" dirty="0" smtClean="0"/>
              <a:t>Privatisation of advisory services creates competitive situations for various AKIS actors and may lead to inefficiencies and/or to gaps in the AKIS.</a:t>
            </a:r>
          </a:p>
          <a:p>
            <a:r>
              <a:rPr lang="en-GB" dirty="0" smtClean="0"/>
              <a:t>In a number of states or regions we noted gaps in the provision of production knowledge that were filled by activities of rural networks - on a project basis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31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4145218"/>
            <a:ext cx="2477856" cy="18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872" y="2123653"/>
            <a:ext cx="8424688" cy="1176428"/>
          </a:xfrm>
          <a:ln>
            <a:noFill/>
          </a:ln>
        </p:spPr>
        <p:txBody>
          <a:bodyPr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b="1" dirty="0" smtClean="0">
                <a:solidFill>
                  <a:srgbClr val="669900"/>
                </a:solidFill>
              </a:rPr>
              <a:t>On the future of AKIS research </a:t>
            </a:r>
            <a:br>
              <a:rPr lang="en-GB" b="1" dirty="0" smtClean="0">
                <a:solidFill>
                  <a:srgbClr val="669900"/>
                </a:solidFill>
              </a:rPr>
            </a:br>
            <a:r>
              <a:rPr lang="en-GB" b="1" dirty="0" smtClean="0">
                <a:solidFill>
                  <a:srgbClr val="669900"/>
                </a:solidFill>
              </a:rPr>
              <a:t>and the use of PRO AKIS outputs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sz="1600" dirty="0" smtClean="0">
              <a:solidFill>
                <a:srgbClr val="669900"/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AKIS, Final conference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Brussels, May 20, 2015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Intro in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the 3rd session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4000" dirty="0" smtClean="0">
              <a:solidFill>
                <a:srgbClr val="6699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34" y="4160396"/>
            <a:ext cx="3041409" cy="22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88" y="107429"/>
            <a:ext cx="40276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15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669900"/>
                </a:solidFill>
              </a:rPr>
              <a:t>Making of the inventory</a:t>
            </a:r>
            <a:endParaRPr lang="en-GB" b="1" dirty="0">
              <a:solidFill>
                <a:srgbClr val="66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3928" y="1562100"/>
            <a:ext cx="7953375" cy="4529138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GB" sz="2200" u="sng" dirty="0" smtClean="0"/>
              <a:t>Task</a:t>
            </a:r>
            <a:r>
              <a:rPr lang="en-GB" sz="2200" dirty="0" smtClean="0"/>
              <a:t>: design a common concept and a common methodological approach for research in the EU member states, partly conducted by subcontractors, aiming to produce 27 country reports!</a:t>
            </a:r>
          </a:p>
          <a:p>
            <a:pPr algn="just">
              <a:lnSpc>
                <a:spcPct val="110000"/>
              </a:lnSpc>
            </a:pPr>
            <a:r>
              <a:rPr lang="en-GB" u="sng" dirty="0" smtClean="0"/>
              <a:t>Challenges</a:t>
            </a:r>
            <a:r>
              <a:rPr lang="en-GB" dirty="0" smtClean="0"/>
              <a:t>:</a:t>
            </a:r>
          </a:p>
          <a:p>
            <a:pPr lvl="1" algn="just">
              <a:lnSpc>
                <a:spcPct val="11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common concept and understanding;</a:t>
            </a:r>
          </a:p>
          <a:p>
            <a:pPr lvl="1" algn="just">
              <a:lnSpc>
                <a:spcPct val="11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common methodological approach;</a:t>
            </a:r>
          </a:p>
          <a:p>
            <a:pPr lvl="1" algn="just">
              <a:lnSpc>
                <a:spcPct val="11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Getting and processing answers from the field;</a:t>
            </a:r>
          </a:p>
          <a:p>
            <a:pPr lvl="1" algn="just">
              <a:lnSpc>
                <a:spcPct val="110000"/>
              </a:lnSpc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200" dirty="0" smtClean="0"/>
              <a:t>…. and processing and integrating them once again.</a:t>
            </a:r>
            <a:endParaRPr lang="en-GB" sz="22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5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69900"/>
                </a:solidFill>
              </a:rPr>
              <a:t>Making </a:t>
            </a:r>
            <a:r>
              <a:rPr lang="de-DE" b="1" dirty="0" err="1" smtClean="0">
                <a:solidFill>
                  <a:srgbClr val="669900"/>
                </a:solidFill>
              </a:rPr>
              <a:t>of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the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inventory</a:t>
            </a:r>
            <a:endParaRPr lang="de-DE" b="1" dirty="0">
              <a:solidFill>
                <a:srgbClr val="6699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048424" y="6516141"/>
            <a:ext cx="2352675" cy="401637"/>
          </a:xfrm>
        </p:spPr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9" b="5736"/>
          <a:stretch/>
        </p:blipFill>
        <p:spPr bwMode="auto">
          <a:xfrm>
            <a:off x="0" y="1691605"/>
            <a:ext cx="10457281" cy="44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6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69900"/>
                </a:solidFill>
              </a:rPr>
              <a:t>Making </a:t>
            </a:r>
            <a:r>
              <a:rPr lang="de-DE" b="1" dirty="0" err="1" smtClean="0">
                <a:solidFill>
                  <a:srgbClr val="669900"/>
                </a:solidFill>
              </a:rPr>
              <a:t>of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the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inventory</a:t>
            </a:r>
            <a:endParaRPr lang="de-DE" b="1" dirty="0">
              <a:solidFill>
                <a:srgbClr val="6699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048424" y="6516141"/>
            <a:ext cx="2352675" cy="401637"/>
          </a:xfrm>
        </p:spPr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18653" b="5865"/>
          <a:stretch/>
        </p:blipFill>
        <p:spPr bwMode="auto">
          <a:xfrm>
            <a:off x="431800" y="1619597"/>
            <a:ext cx="9432801" cy="406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43968" y="5688677"/>
            <a:ext cx="691276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669900"/>
                </a:solidFill>
              </a:rPr>
              <a:t>Searchable</a:t>
            </a:r>
            <a:r>
              <a:rPr lang="de-DE" sz="2800" b="1" dirty="0" smtClean="0">
                <a:solidFill>
                  <a:srgbClr val="669900"/>
                </a:solidFill>
              </a:rPr>
              <a:t> </a:t>
            </a:r>
            <a:r>
              <a:rPr lang="de-DE" sz="2800" b="1" dirty="0" err="1" smtClean="0">
                <a:solidFill>
                  <a:srgbClr val="669900"/>
                </a:solidFill>
              </a:rPr>
              <a:t>database</a:t>
            </a:r>
            <a:r>
              <a:rPr lang="de-DE" sz="2800" b="1" dirty="0" smtClean="0">
                <a:solidFill>
                  <a:srgbClr val="669900"/>
                </a:solidFill>
              </a:rPr>
              <a:t> on </a:t>
            </a:r>
            <a:r>
              <a:rPr lang="de-DE" sz="2800" b="1" dirty="0" err="1" smtClean="0">
                <a:solidFill>
                  <a:srgbClr val="669900"/>
                </a:solidFill>
              </a:rPr>
              <a:t>advisory</a:t>
            </a:r>
            <a:r>
              <a:rPr lang="de-DE" sz="2800" b="1" dirty="0" smtClean="0">
                <a:solidFill>
                  <a:srgbClr val="669900"/>
                </a:solidFill>
              </a:rPr>
              <a:t> </a:t>
            </a:r>
            <a:r>
              <a:rPr lang="de-DE" sz="2800" b="1" dirty="0" err="1" smtClean="0">
                <a:solidFill>
                  <a:srgbClr val="669900"/>
                </a:solidFill>
              </a:rPr>
              <a:t>servive</a:t>
            </a:r>
            <a:r>
              <a:rPr lang="de-DE" sz="2800" b="1" dirty="0" smtClean="0">
                <a:solidFill>
                  <a:srgbClr val="669900"/>
                </a:solidFill>
              </a:rPr>
              <a:t> </a:t>
            </a:r>
            <a:r>
              <a:rPr lang="de-DE" sz="2800" b="1" dirty="0" err="1" smtClean="0">
                <a:solidFill>
                  <a:srgbClr val="669900"/>
                </a:solidFill>
              </a:rPr>
              <a:t>organisation</a:t>
            </a:r>
            <a:endParaRPr lang="de-DE" sz="2800" b="1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669900"/>
                </a:solidFill>
              </a:rPr>
              <a:t>Making </a:t>
            </a:r>
            <a:r>
              <a:rPr lang="de-DE" b="1" dirty="0" err="1" smtClean="0">
                <a:solidFill>
                  <a:srgbClr val="669900"/>
                </a:solidFill>
              </a:rPr>
              <a:t>of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the</a:t>
            </a:r>
            <a:r>
              <a:rPr lang="de-DE" b="1" dirty="0" smtClean="0">
                <a:solidFill>
                  <a:srgbClr val="669900"/>
                </a:solidFill>
              </a:rPr>
              <a:t> </a:t>
            </a:r>
            <a:r>
              <a:rPr lang="de-DE" b="1" dirty="0" err="1" smtClean="0">
                <a:solidFill>
                  <a:srgbClr val="669900"/>
                </a:solidFill>
              </a:rPr>
              <a:t>inventory</a:t>
            </a:r>
            <a:endParaRPr lang="de-DE" b="1" dirty="0">
              <a:solidFill>
                <a:srgbClr val="6699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048424" y="6516141"/>
            <a:ext cx="2352675" cy="401637"/>
          </a:xfrm>
        </p:spPr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16243" r="4095" b="5944"/>
          <a:stretch/>
        </p:blipFill>
        <p:spPr bwMode="auto">
          <a:xfrm>
            <a:off x="975360" y="1403573"/>
            <a:ext cx="8046720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27944" y="5508029"/>
            <a:ext cx="7416824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669900"/>
                </a:solidFill>
              </a:rPr>
              <a:t>Inventory</a:t>
            </a:r>
            <a:r>
              <a:rPr lang="de-DE" sz="2800" b="1" dirty="0" smtClean="0">
                <a:solidFill>
                  <a:srgbClr val="669900"/>
                </a:solidFill>
              </a:rPr>
              <a:t> </a:t>
            </a:r>
            <a:r>
              <a:rPr lang="de-DE" sz="2800" b="1" dirty="0" err="1" smtClean="0">
                <a:solidFill>
                  <a:srgbClr val="669900"/>
                </a:solidFill>
              </a:rPr>
              <a:t>of</a:t>
            </a:r>
            <a:r>
              <a:rPr lang="de-DE" sz="2800" b="1" dirty="0" smtClean="0">
                <a:solidFill>
                  <a:srgbClr val="669900"/>
                </a:solidFill>
              </a:rPr>
              <a:t> </a:t>
            </a:r>
            <a:r>
              <a:rPr lang="de-DE" sz="2800" b="1" dirty="0" err="1" smtClean="0">
                <a:solidFill>
                  <a:srgbClr val="669900"/>
                </a:solidFill>
              </a:rPr>
              <a:t>advisory</a:t>
            </a:r>
            <a:r>
              <a:rPr lang="de-DE" sz="2800" b="1" dirty="0" smtClean="0">
                <a:solidFill>
                  <a:srgbClr val="669900"/>
                </a:solidFill>
              </a:rPr>
              <a:t> </a:t>
            </a:r>
            <a:r>
              <a:rPr lang="de-DE" sz="2800" b="1" dirty="0" err="1" smtClean="0">
                <a:solidFill>
                  <a:srgbClr val="669900"/>
                </a:solidFill>
              </a:rPr>
              <a:t>organisations</a:t>
            </a:r>
            <a:r>
              <a:rPr lang="de-DE" sz="2800" b="1" dirty="0" smtClean="0">
                <a:solidFill>
                  <a:srgbClr val="669900"/>
                </a:solidFill>
              </a:rPr>
              <a:t> </a:t>
            </a:r>
            <a:r>
              <a:rPr lang="de-DE" sz="2800" b="1" dirty="0" err="1" smtClean="0">
                <a:solidFill>
                  <a:srgbClr val="669900"/>
                </a:solidFill>
              </a:rPr>
              <a:t>throughout</a:t>
            </a:r>
            <a:r>
              <a:rPr lang="de-DE" sz="2800" b="1" dirty="0" smtClean="0">
                <a:solidFill>
                  <a:srgbClr val="669900"/>
                </a:solidFill>
              </a:rPr>
              <a:t> Europe – </a:t>
            </a:r>
            <a:r>
              <a:rPr lang="de-DE" sz="2800" b="1" i="1" dirty="0" err="1" smtClean="0">
                <a:solidFill>
                  <a:srgbClr val="669900"/>
                </a:solidFill>
              </a:rPr>
              <a:t>to</a:t>
            </a:r>
            <a:r>
              <a:rPr lang="de-DE" sz="2800" b="1" i="1" dirty="0" smtClean="0">
                <a:solidFill>
                  <a:srgbClr val="669900"/>
                </a:solidFill>
              </a:rPr>
              <a:t> </a:t>
            </a:r>
            <a:r>
              <a:rPr lang="de-DE" sz="2800" b="1" i="1" dirty="0" err="1" smtClean="0">
                <a:solidFill>
                  <a:srgbClr val="669900"/>
                </a:solidFill>
              </a:rPr>
              <a:t>be</a:t>
            </a:r>
            <a:r>
              <a:rPr lang="de-DE" sz="2800" b="1" i="1" dirty="0" smtClean="0">
                <a:solidFill>
                  <a:srgbClr val="669900"/>
                </a:solidFill>
              </a:rPr>
              <a:t> </a:t>
            </a:r>
            <a:r>
              <a:rPr lang="de-DE" sz="2800" b="1" i="1" dirty="0" err="1" smtClean="0">
                <a:solidFill>
                  <a:srgbClr val="669900"/>
                </a:solidFill>
              </a:rPr>
              <a:t>complemented</a:t>
            </a:r>
            <a:r>
              <a:rPr lang="de-DE" sz="2800" b="1" i="1" dirty="0" smtClean="0">
                <a:solidFill>
                  <a:srgbClr val="669900"/>
                </a:solidFill>
              </a:rPr>
              <a:t>!</a:t>
            </a:r>
            <a:endParaRPr lang="de-DE" sz="2800" b="1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72926"/>
            <a:ext cx="10080625" cy="1260475"/>
          </a:xfrm>
          <a:ln>
            <a:solidFill>
              <a:srgbClr val="6699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669900"/>
                </a:solidFill>
              </a:rPr>
              <a:t>  </a:t>
            </a:r>
            <a:r>
              <a:rPr lang="en-US" dirty="0" err="1" smtClean="0">
                <a:solidFill>
                  <a:srgbClr val="669900"/>
                </a:solidFill>
              </a:rPr>
              <a:t>Programme</a:t>
            </a:r>
            <a:r>
              <a:rPr lang="en-US" dirty="0" smtClean="0">
                <a:solidFill>
                  <a:srgbClr val="669900"/>
                </a:solidFill>
              </a:rPr>
              <a:t> </a:t>
            </a:r>
            <a:r>
              <a:rPr lang="en-US" dirty="0" smtClean="0">
                <a:solidFill>
                  <a:srgbClr val="669900"/>
                </a:solidFill>
              </a:rPr>
              <a:t/>
            </a:r>
            <a:br>
              <a:rPr lang="en-US" dirty="0" smtClean="0">
                <a:solidFill>
                  <a:srgbClr val="669900"/>
                </a:solidFill>
              </a:rPr>
            </a:br>
            <a:r>
              <a:rPr lang="en-US" dirty="0" smtClean="0">
                <a:solidFill>
                  <a:srgbClr val="669900"/>
                </a:solidFill>
              </a:rPr>
              <a:t>   of the day</a:t>
            </a:r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82865"/>
              </p:ext>
            </p:extLst>
          </p:nvPr>
        </p:nvGraphicFramePr>
        <p:xfrm>
          <a:off x="2664048" y="323453"/>
          <a:ext cx="7124809" cy="685301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720080"/>
                <a:gridCol w="6404729"/>
              </a:tblGrid>
              <a:tr h="505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of May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Focussing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Advisory services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the European AKIS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  <a:tr h="65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     Impact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and evaluation of advisory services 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  <a:tr h="1701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9:00</a:t>
                      </a:r>
                      <a:endParaRPr lang="de-DE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Introduction, Andrea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Knierim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Insights from the PRO AKIS systematic review with relevance for the FAS Evaluation in Europe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Pierre Labarthe (INRA, France)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On Evaluation of Advisory Services - examples within and beyond Europe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     Chris Garforth (University of Reading, UK)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Questions and discussion in the plenary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10:30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Coffee Break 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  <a:tr h="1188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11:00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endParaRPr lang="en-GB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Challenges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for European advisory services 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   Key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findings from PRO AKIS case studies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      Livia Madureira (Universidad Tras o Montes, Portugal) 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     with consortium members  and the audience      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  <a:tr h="24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13:00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Lunch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Break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  <a:tr h="463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AKIS inventory  and future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</a:rPr>
                        <a:t>research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  <a:tr h="94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14:00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making of the inventory 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Inter-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and transdisciplinary dynamics in PRO AKIS, Andrea Knierim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Panel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discussion on future AKIS research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the use of PRO AKIS outputs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  <a:tr h="455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16:00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Final remarks and closure of conference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Inge van Oost (DG Agriculture, EU COM), Andrea Knierim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746" marR="5274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9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spects for Farmers‘ Support: Advisory Services in European AKIS (PRO AKIS)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4145218"/>
            <a:ext cx="2477856" cy="18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872" y="2123653"/>
            <a:ext cx="8424688" cy="1176428"/>
          </a:xfrm>
          <a:ln>
            <a:noFill/>
          </a:ln>
        </p:spPr>
        <p:txBody>
          <a:bodyPr/>
          <a:lstStyle/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600" b="1" dirty="0" smtClean="0">
                <a:solidFill>
                  <a:srgbClr val="669900"/>
                </a:solidFill>
              </a:rPr>
              <a:t>Evaluation of advisory services – looking closer at FAS in PRO AKIS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1600" dirty="0" smtClean="0">
              <a:solidFill>
                <a:srgbClr val="669900"/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20, 2015</a:t>
            </a: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 </a:t>
            </a:r>
            <a:b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1st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session</a:t>
            </a:r>
            <a:endParaRPr lang="en-GB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de-DE" sz="4000" dirty="0" smtClean="0">
              <a:solidFill>
                <a:srgbClr val="6699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3934537"/>
            <a:ext cx="3041409" cy="227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88" y="107429"/>
            <a:ext cx="40276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669900"/>
                </a:solidFill>
              </a:rPr>
              <a:t>Selected empirical findings</a:t>
            </a:r>
          </a:p>
          <a:p>
            <a:r>
              <a:rPr lang="en-GB" sz="3200" dirty="0" smtClean="0">
                <a:solidFill>
                  <a:srgbClr val="669900"/>
                </a:solidFill>
              </a:rPr>
              <a:t>Some tentative general remarks</a:t>
            </a:r>
          </a:p>
          <a:p>
            <a:endParaRPr lang="en-GB" sz="3200" dirty="0" smtClean="0">
              <a:solidFill>
                <a:srgbClr val="6699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How was FAS addressed in PRO AKIS?</a:t>
            </a:r>
            <a:endParaRPr lang="en-GB" sz="2800" dirty="0" smtClean="0">
              <a:solidFill>
                <a:schemeClr val="tx1"/>
              </a:solidFill>
            </a:endParaRPr>
          </a:p>
          <a:p>
            <a:endParaRPr lang="de-DE" sz="3200" dirty="0">
              <a:solidFill>
                <a:srgbClr val="6699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284C52-33C5-4621-859D-17875C22612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solidFill>
                  <a:srgbClr val="669900"/>
                </a:solidFill>
              </a:rPr>
              <a:t>On FAS in the EU </a:t>
            </a:r>
            <a:r>
              <a:rPr lang="de-DE" sz="3200" dirty="0" smtClean="0">
                <a:solidFill>
                  <a:srgbClr val="669900"/>
                </a:solidFill>
              </a:rPr>
              <a:t/>
            </a:r>
            <a:br>
              <a:rPr lang="de-DE" sz="3200" dirty="0" smtClean="0">
                <a:solidFill>
                  <a:srgbClr val="669900"/>
                </a:solidFill>
              </a:rPr>
            </a:br>
            <a:r>
              <a:rPr lang="de-DE" sz="3200" dirty="0" smtClean="0">
                <a:solidFill>
                  <a:srgbClr val="669900"/>
                </a:solidFill>
              </a:rPr>
              <a:t>from </a:t>
            </a:r>
            <a:r>
              <a:rPr lang="de-DE" sz="3200" dirty="0" smtClean="0">
                <a:solidFill>
                  <a:srgbClr val="669900"/>
                </a:solidFill>
              </a:rPr>
              <a:t>the PRO AKIS inventory</a:t>
            </a:r>
            <a:endParaRPr lang="de-DE" sz="32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In some MS, FAS related advice is integrated in existing advisory services and then not explicitly addressed or used by farmers</a:t>
            </a:r>
          </a:p>
          <a:p>
            <a:pPr marL="857250" lvl="2" indent="0"/>
            <a:r>
              <a:rPr lang="en-GB" sz="2000" dirty="0" smtClean="0"/>
              <a:t>„</a:t>
            </a:r>
            <a:r>
              <a:rPr lang="en-GB" sz="2000" i="1" dirty="0" smtClean="0"/>
              <a:t>…a number of advisors have been trained and certified but in practice no farmers demanded or had any need for advice according to the formal umbrella of FAS“ </a:t>
            </a:r>
            <a:r>
              <a:rPr lang="en-GB" sz="2000" dirty="0" smtClean="0"/>
              <a:t>(DK)</a:t>
            </a:r>
            <a:br>
              <a:rPr lang="en-GB" sz="2000" dirty="0" smtClean="0"/>
            </a:br>
            <a:r>
              <a:rPr lang="en-GB" sz="2000" dirty="0" smtClean="0"/>
              <a:t> </a:t>
            </a:r>
          </a:p>
          <a:p>
            <a:pPr marL="857250" lvl="2" indent="0"/>
            <a:r>
              <a:rPr lang="en-GB" sz="2000" i="1" dirty="0" smtClean="0"/>
              <a:t>„FAS is not particular well known in Finland. It is hard to find a list of approved advisers….</a:t>
            </a:r>
            <a:r>
              <a:rPr lang="en-GB" sz="2000" i="1" dirty="0" err="1" smtClean="0"/>
              <a:t>ProAgria</a:t>
            </a:r>
            <a:r>
              <a:rPr lang="en-GB" sz="2000" i="1" dirty="0" smtClean="0"/>
              <a:t> is well advanced covering already itself the SMR and GAEC requirements.“ (</a:t>
            </a:r>
            <a:r>
              <a:rPr lang="en-GB" sz="2000" dirty="0" smtClean="0"/>
              <a:t>FI)</a:t>
            </a:r>
            <a:endParaRPr lang="en-GB" sz="2000" i="1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284C52-33C5-4621-859D-17875C22612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669900"/>
                </a:solidFill>
              </a:rPr>
              <a:t>Selected findings on FAS</a:t>
            </a:r>
            <a:endParaRPr lang="en-GB" sz="32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Statements reveal a low importance placed on, and a disconnection from, the FAS from other advisory services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i="1" dirty="0" smtClean="0"/>
              <a:t>„few organisations and farmers have been involved and the impacts of these advisory services are quite small“ </a:t>
            </a:r>
            <a:r>
              <a:rPr lang="en-GB" sz="2000" dirty="0" smtClean="0"/>
              <a:t>(Portugal)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i="1" dirty="0" smtClean="0"/>
              <a:t>„The results of the programme are rather moderate“ </a:t>
            </a:r>
            <a:r>
              <a:rPr lang="en-GB" sz="2000" dirty="0" smtClean="0"/>
              <a:t>(Greece)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dirty="0" smtClean="0"/>
              <a:t>While in other countries FAS was obviously used to strengthen </a:t>
            </a:r>
            <a:r>
              <a:rPr lang="en-GB" dirty="0" smtClean="0"/>
              <a:t>the</a:t>
            </a:r>
            <a:r>
              <a:rPr lang="de-DE" dirty="0" smtClean="0"/>
              <a:t> </a:t>
            </a:r>
            <a:r>
              <a:rPr lang="de-DE" dirty="0" smtClean="0"/>
              <a:t>existing (public) advisory system 									</a:t>
            </a:r>
            <a:r>
              <a:rPr lang="de-DE" sz="2800" dirty="0" smtClean="0"/>
              <a:t>	</a:t>
            </a:r>
            <a:r>
              <a:rPr lang="de-DE" sz="1800" dirty="0" smtClean="0"/>
              <a:t>(Bulgaria)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284C52-33C5-4621-859D-17875C22612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solidFill>
                  <a:srgbClr val="669900"/>
                </a:solidFill>
              </a:rPr>
              <a:t>Selected </a:t>
            </a:r>
            <a:r>
              <a:rPr lang="en-GB" sz="3200" dirty="0" smtClean="0">
                <a:solidFill>
                  <a:srgbClr val="669900"/>
                </a:solidFill>
              </a:rPr>
              <a:t>findings</a:t>
            </a:r>
            <a:r>
              <a:rPr lang="de-DE" sz="3200" dirty="0" smtClean="0">
                <a:solidFill>
                  <a:srgbClr val="669900"/>
                </a:solidFill>
              </a:rPr>
              <a:t> </a:t>
            </a:r>
            <a:r>
              <a:rPr lang="de-DE" sz="3200" dirty="0" smtClean="0">
                <a:solidFill>
                  <a:srgbClr val="669900"/>
                </a:solidFill>
              </a:rPr>
              <a:t>on FAS</a:t>
            </a:r>
            <a:endParaRPr lang="de-DE" sz="32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Financing procedures / bureaucratic obstacles discourage farmers</a:t>
            </a:r>
          </a:p>
          <a:p>
            <a:pPr marL="857250" lvl="2" indent="0"/>
            <a:r>
              <a:rPr lang="en-GB" sz="2000" i="1" dirty="0" smtClean="0"/>
              <a:t>„FAS could be strongly improved in Hungary, if TACs </a:t>
            </a:r>
            <a:r>
              <a:rPr lang="en-GB" sz="2000" dirty="0" smtClean="0"/>
              <a:t>[advisory body] </a:t>
            </a:r>
            <a:r>
              <a:rPr lang="en-GB" sz="2000" i="1" dirty="0" smtClean="0"/>
              <a:t>could… pre-finance instead of the farmer“</a:t>
            </a:r>
            <a:r>
              <a:rPr lang="en-GB" sz="2000" dirty="0" smtClean="0"/>
              <a:t> (Hungary) </a:t>
            </a:r>
            <a:endParaRPr lang="en-GB" sz="2000" i="1" dirty="0" smtClean="0"/>
          </a:p>
          <a:p>
            <a:pPr marL="857250" lvl="2" indent="0"/>
            <a:r>
              <a:rPr lang="en-GB" sz="2000" i="1" dirty="0" smtClean="0"/>
              <a:t>„To high costs to the farmers“ </a:t>
            </a:r>
            <a:r>
              <a:rPr lang="en-GB" sz="2000" dirty="0" smtClean="0"/>
              <a:t>(Poland)</a:t>
            </a:r>
            <a:endParaRPr lang="en-GB" sz="2000" i="1" dirty="0" smtClean="0"/>
          </a:p>
          <a:p>
            <a:pPr marL="857250" lvl="2" indent="0"/>
            <a:r>
              <a:rPr lang="en-GB" sz="2000" i="1" dirty="0" smtClean="0"/>
              <a:t>„there are a large number of farmers who require this advice and support but who are unable to  receive it (monetary issues…)“ </a:t>
            </a:r>
            <a:r>
              <a:rPr lang="en-GB" sz="2000" dirty="0" smtClean="0"/>
              <a:t>(Ireland)</a:t>
            </a:r>
            <a:endParaRPr lang="en-GB" sz="20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284C52-33C5-4621-859D-17875C22612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669900"/>
                </a:solidFill>
              </a:rPr>
              <a:t>Selected findings on FAS in the EU </a:t>
            </a:r>
            <a:br>
              <a:rPr lang="en-GB" sz="3200" dirty="0" smtClean="0">
                <a:solidFill>
                  <a:srgbClr val="669900"/>
                </a:solidFill>
              </a:rPr>
            </a:br>
            <a:r>
              <a:rPr lang="en-GB" sz="3200" dirty="0" smtClean="0">
                <a:solidFill>
                  <a:srgbClr val="669900"/>
                </a:solidFill>
              </a:rPr>
              <a:t>from the PRO AKIS inventory</a:t>
            </a:r>
            <a:endParaRPr lang="en-GB" sz="32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Implementing procedures revealed tensions among (new) AKIS actors</a:t>
            </a:r>
          </a:p>
          <a:p>
            <a:pPr marL="857250" lvl="2" indent="0"/>
            <a:r>
              <a:rPr lang="en-GB" i="1" dirty="0" smtClean="0"/>
              <a:t>E.g. „competing FAS networks between cooperatives, chambers and bookkeepers in certain French regions“ (France)</a:t>
            </a:r>
          </a:p>
          <a:p>
            <a:pPr marL="857250" lvl="2" indent="0"/>
            <a:r>
              <a:rPr lang="en-GB" i="1" dirty="0" smtClean="0"/>
              <a:t>E.g. Bookkeepers as main FAS organisations in Flanders (Belgium)</a:t>
            </a:r>
          </a:p>
          <a:p>
            <a:pPr marL="857250" lvl="2" indent="0"/>
            <a:r>
              <a:rPr lang="en-GB" i="1" dirty="0" smtClean="0"/>
              <a:t>FMS as obligation of (subsidised) FAS results in a confusing diversity of tools, non-transparent market (Germany)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284C52-33C5-4621-859D-17875C22612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669900"/>
                </a:solidFill>
              </a:rPr>
              <a:t>Selected findings on FAS in the EU </a:t>
            </a:r>
            <a:br>
              <a:rPr lang="en-GB" sz="3200" dirty="0" smtClean="0">
                <a:solidFill>
                  <a:srgbClr val="669900"/>
                </a:solidFill>
              </a:rPr>
            </a:br>
            <a:r>
              <a:rPr lang="en-GB" sz="3200" dirty="0" smtClean="0">
                <a:solidFill>
                  <a:srgbClr val="669900"/>
                </a:solidFill>
              </a:rPr>
              <a:t>from the PRO AKIS inventory</a:t>
            </a:r>
            <a:endParaRPr lang="en-GB" sz="3200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669900"/>
                </a:solidFill>
              </a:rPr>
              <a:t>General observations</a:t>
            </a:r>
            <a:br>
              <a:rPr lang="en-GB" sz="3200" b="1" dirty="0" smtClean="0">
                <a:solidFill>
                  <a:srgbClr val="669900"/>
                </a:solidFill>
              </a:rPr>
            </a:br>
            <a:r>
              <a:rPr lang="en-GB" sz="3200" b="1" dirty="0" smtClean="0">
                <a:solidFill>
                  <a:srgbClr val="669900"/>
                </a:solidFill>
              </a:rPr>
              <a:t>from the PRO AKIS inventory</a:t>
            </a:r>
            <a:endParaRPr lang="en-GB" sz="3200" b="1" dirty="0">
              <a:solidFill>
                <a:srgbClr val="6699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27944" y="1763613"/>
            <a:ext cx="8173590" cy="4529138"/>
          </a:xfrm>
        </p:spPr>
        <p:txBody>
          <a:bodyPr/>
          <a:lstStyle/>
          <a:p>
            <a:pPr marL="400050">
              <a:buFont typeface="Wingdings" panose="05000000000000000000" pitchFamily="2" charset="2"/>
              <a:buChar char="ü"/>
            </a:pPr>
            <a:r>
              <a:rPr lang="en-GB" sz="2200" dirty="0" smtClean="0"/>
              <a:t>Diversity of FAS operating bodies is as high as that of AKIS in general in the EU -&gt; no easy appraisal of institutional performance.</a:t>
            </a:r>
          </a:p>
          <a:p>
            <a:pPr marL="400050">
              <a:buFont typeface="Wingdings" panose="05000000000000000000" pitchFamily="2" charset="2"/>
              <a:buChar char="ü"/>
            </a:pPr>
            <a:r>
              <a:rPr lang="en-GB" sz="2200" dirty="0" smtClean="0"/>
              <a:t>Importance of FAS in terms of ‚relevant knowledge‘ seems to be (very) low - however no broad empirical evidence due to lack of data.</a:t>
            </a:r>
          </a:p>
          <a:p>
            <a:pPr marL="400050">
              <a:buFont typeface="Wingdings" panose="05000000000000000000" pitchFamily="2" charset="2"/>
              <a:buChar char="ü"/>
            </a:pPr>
            <a:r>
              <a:rPr lang="en-GB" sz="2200" dirty="0" smtClean="0"/>
              <a:t>Also, the ways and the beneficiaries of financing FAS merit closer monitoring and evaluation.</a:t>
            </a:r>
          </a:p>
          <a:p>
            <a:pPr>
              <a:buClr>
                <a:srgbClr val="669900"/>
              </a:buClr>
              <a:buFont typeface="Wingdings" panose="05000000000000000000" pitchFamily="2" charset="2"/>
              <a:buChar char="v"/>
            </a:pPr>
            <a:r>
              <a:rPr lang="en-GB" sz="2200" i="1" dirty="0" smtClean="0">
                <a:solidFill>
                  <a:srgbClr val="669900"/>
                </a:solidFill>
              </a:rPr>
              <a:t>Not possible to obtain a consistent overview through </a:t>
            </a:r>
            <a:br>
              <a:rPr lang="en-GB" sz="2200" i="1" dirty="0" smtClean="0">
                <a:solidFill>
                  <a:srgbClr val="669900"/>
                </a:solidFill>
              </a:rPr>
            </a:br>
            <a:r>
              <a:rPr lang="en-GB" sz="2200" i="1" dirty="0" smtClean="0">
                <a:solidFill>
                  <a:srgbClr val="669900"/>
                </a:solidFill>
              </a:rPr>
              <a:t>PRO AKIS survey!</a:t>
            </a:r>
          </a:p>
          <a:p>
            <a:pPr>
              <a:buClr>
                <a:srgbClr val="669900"/>
              </a:buClr>
              <a:buFont typeface="Wingdings" panose="05000000000000000000" pitchFamily="2" charset="2"/>
              <a:buChar char="v"/>
            </a:pPr>
            <a:r>
              <a:rPr lang="en-GB" sz="2200" b="1" dirty="0" smtClean="0">
                <a:solidFill>
                  <a:srgbClr val="669900"/>
                </a:solidFill>
              </a:rPr>
              <a:t>Proposal to use survey results on FAS as a </a:t>
            </a:r>
            <a:r>
              <a:rPr lang="en-GB" sz="2200" b="1" dirty="0" err="1" smtClean="0">
                <a:solidFill>
                  <a:srgbClr val="669900"/>
                </a:solidFill>
              </a:rPr>
              <a:t>proxi</a:t>
            </a:r>
            <a:r>
              <a:rPr lang="en-GB" sz="2200" b="1" dirty="0" smtClean="0">
                <a:solidFill>
                  <a:srgbClr val="669900"/>
                </a:solidFill>
              </a:rPr>
              <a:t> for learning on advisory services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8DEC34-8FDD-4A76-AC14-8B05E4BB28C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NDDATAS" val="0"/>
  <p:tag name="SENDMETHODE" val="1"/>
  <p:tag name="SENDTO" val="demo@e-powervote.com"/>
  <p:tag name="PROGRAMID" val="0"/>
  <p:tag name="GROUPID" val="0"/>
  <p:tag name="USEQIDPERSO" val="-1"/>
  <p:tag name="PVXVOTES" val="4.9.99o"/>
  <p:tag name="SENDID" val="AT#1878787C5D39D85"/>
  <p:tag name="SENDPASS" val="AT#1CECECECECE8BAE98C6"/>
  <p:tag name="PXID" val="3"/>
  <p:tag name="SLIDEID" val="276"/>
  <p:tag name="NBSLIDES" val="9"/>
  <p:tag name="FILEPATH" val="D:\PRO AKIS\Organisation\presentations"/>
  <p:tag name="BOXDEFS" val="nb=5;b1=00001;n1=1;c1=0;w1=1;b2=00002;n2=2;c2=0;w2=1;b3=00003;n3=3;c3=0;w3=1;b4=00004;n4=4;c4=0;w4=1;b5=00005;n5=5;c5=0;w5=1;"/>
  <p:tag name="BOXCOLSHEADS" val="SyncPart=1¤SyncOrder=0¤T1=#¤W1=360¤Ct1=¤T2=*¤W2=1440¤Ct2=¤T3=C0¤W3=1440¤Ct3=¤"/>
  <p:tag name="BOXFILE" val="c:\powervote\Sessions\box.in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spects for Farmers‘ Support: Advisory Services in European AKIS (PRO AKIS) (1)"/>
  <p:tag name="XCOPY" val="3.0"/>
  <p:tag name="SID" val="272"/>
  <p:tag name="PXID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spects for Farmers‘ Support: Advisory Services in European AKIS (PRO AKIS) (1)"/>
  <p:tag name="XCOPY" val="3.0"/>
  <p:tag name="SID" val="272"/>
  <p:tag name="PXID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spects for Farmers‘ Support: Advisory Services in European AKIS (PRO AKIS) (1)"/>
  <p:tag name="XCOPY" val="3.0"/>
  <p:tag name="SID" val="272"/>
  <p:tag name="PXID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spects for Farmers‘ Support: Advisory Services in European AKIS (PRO AKIS) (1)"/>
  <p:tag name="XCOPY" val="3.0"/>
  <p:tag name="SID" val="272"/>
  <p:tag name="PXID" val="3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tandarddesign">
      <a:majorFont>
        <a:latin typeface="Tahoma"/>
        <a:ea typeface="SimSun"/>
        <a:cs typeface=""/>
      </a:majorFont>
      <a:minorFont>
        <a:latin typeface="Tahoma"/>
        <a:ea typeface="SimSun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786</Words>
  <Application>Microsoft Office PowerPoint</Application>
  <PresentationFormat>Custom</PresentationFormat>
  <Paragraphs>132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Standarddesign</vt:lpstr>
      <vt:lpstr>1_Standarddesign</vt:lpstr>
      <vt:lpstr>2_Standarddesign</vt:lpstr>
      <vt:lpstr>PowerPoint Presentation</vt:lpstr>
      <vt:lpstr>  Programme     of the day</vt:lpstr>
      <vt:lpstr>PowerPoint Presentation</vt:lpstr>
      <vt:lpstr>On FAS in the EU  from the PRO AKIS inventory</vt:lpstr>
      <vt:lpstr>Selected findings on FAS</vt:lpstr>
      <vt:lpstr>Selected findings on FAS</vt:lpstr>
      <vt:lpstr>Selected findings on FAS in the EU  from the PRO AKIS inventory</vt:lpstr>
      <vt:lpstr>Selected findings on FAS in the EU  from the PRO AKIS inventory</vt:lpstr>
      <vt:lpstr>General observations from the PRO AKIS inventory</vt:lpstr>
      <vt:lpstr>PowerPoint Presentation</vt:lpstr>
      <vt:lpstr>Shortcomings and gaps in the AKIS</vt:lpstr>
      <vt:lpstr>PowerPoint Presentation</vt:lpstr>
      <vt:lpstr>Making of the inventory</vt:lpstr>
      <vt:lpstr>Making of the inventory</vt:lpstr>
      <vt:lpstr>Making of the inventory</vt:lpstr>
      <vt:lpstr>Making of the inventory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Frank Schultz</dc:creator>
  <cp:lastModifiedBy>Rachel Creaney</cp:lastModifiedBy>
  <cp:revision>238</cp:revision>
  <cp:lastPrinted>2015-05-08T15:20:19Z</cp:lastPrinted>
  <dcterms:created xsi:type="dcterms:W3CDTF">2013-02-04T07:50:29Z</dcterms:created>
  <dcterms:modified xsi:type="dcterms:W3CDTF">2015-05-28T15:21:10Z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C:\Users\frank\Documents\My Dropbox\Bei Freunden\proakis\Vorlage.odp</vt:lpwstr>
  </property>
</Properties>
</file>